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68" r:id="rId3"/>
    <p:sldId id="269" r:id="rId4"/>
    <p:sldId id="274" r:id="rId5"/>
    <p:sldId id="270" r:id="rId6"/>
    <p:sldId id="271" r:id="rId7"/>
    <p:sldId id="27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ł Średziński" userId="f8dadde2-ca07-4c81-b68d-ce05091827ff" providerId="ADAL" clId="{BEAE07E1-707A-49F8-8682-872C16E56108}"/>
    <pc:docChg chg="undo custSel modSld">
      <pc:chgData name="Michał Średziński" userId="f8dadde2-ca07-4c81-b68d-ce05091827ff" providerId="ADAL" clId="{BEAE07E1-707A-49F8-8682-872C16E56108}" dt="2022-03-16T22:11:15.017" v="48" actId="27636"/>
      <pc:docMkLst>
        <pc:docMk/>
      </pc:docMkLst>
      <pc:sldChg chg="modSp mod">
        <pc:chgData name="Michał Średziński" userId="f8dadde2-ca07-4c81-b68d-ce05091827ff" providerId="ADAL" clId="{BEAE07E1-707A-49F8-8682-872C16E56108}" dt="2022-03-16T22:01:00.689" v="29" actId="20577"/>
        <pc:sldMkLst>
          <pc:docMk/>
          <pc:sldMk cId="2388338762" sldId="256"/>
        </pc:sldMkLst>
        <pc:spChg chg="mod">
          <ac:chgData name="Michał Średziński" userId="f8dadde2-ca07-4c81-b68d-ce05091827ff" providerId="ADAL" clId="{BEAE07E1-707A-49F8-8682-872C16E56108}" dt="2022-03-16T22:01:00.689" v="29" actId="20577"/>
          <ac:spMkLst>
            <pc:docMk/>
            <pc:sldMk cId="2388338762" sldId="256"/>
            <ac:spMk id="2" creationId="{00000000-0000-0000-0000-000000000000}"/>
          </ac:spMkLst>
        </pc:spChg>
      </pc:sldChg>
      <pc:sldChg chg="modSp mod">
        <pc:chgData name="Michał Średziński" userId="f8dadde2-ca07-4c81-b68d-ce05091827ff" providerId="ADAL" clId="{BEAE07E1-707A-49F8-8682-872C16E56108}" dt="2022-03-16T22:11:15.017" v="48" actId="27636"/>
        <pc:sldMkLst>
          <pc:docMk/>
          <pc:sldMk cId="319296826" sldId="267"/>
        </pc:sldMkLst>
        <pc:spChg chg="mod">
          <ac:chgData name="Michał Średziński" userId="f8dadde2-ca07-4c81-b68d-ce05091827ff" providerId="ADAL" clId="{BEAE07E1-707A-49F8-8682-872C16E56108}" dt="2022-03-16T22:11:15.017" v="48" actId="27636"/>
          <ac:spMkLst>
            <pc:docMk/>
            <pc:sldMk cId="319296826" sldId="267"/>
            <ac:spMk id="3" creationId="{00000000-0000-0000-0000-000000000000}"/>
          </ac:spMkLst>
        </pc:spChg>
      </pc:sldChg>
      <pc:sldChg chg="modSp mod">
        <pc:chgData name="Michał Średziński" userId="f8dadde2-ca07-4c81-b68d-ce05091827ff" providerId="ADAL" clId="{BEAE07E1-707A-49F8-8682-872C16E56108}" dt="2022-03-16T22:09:38.559" v="30" actId="20577"/>
        <pc:sldMkLst>
          <pc:docMk/>
          <pc:sldMk cId="4132566444" sldId="272"/>
        </pc:sldMkLst>
        <pc:spChg chg="mod">
          <ac:chgData name="Michał Średziński" userId="f8dadde2-ca07-4c81-b68d-ce05091827ff" providerId="ADAL" clId="{BEAE07E1-707A-49F8-8682-872C16E56108}" dt="2022-03-16T22:09:38.559" v="30" actId="20577"/>
          <ac:spMkLst>
            <pc:docMk/>
            <pc:sldMk cId="4132566444" sldId="27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F5AD33-EE78-EEEF-0E15-A057D7EE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1950" marR="349885">
              <a:spcBef>
                <a:spcPts val="830"/>
              </a:spcBef>
              <a:spcAft>
                <a:spcPts val="0"/>
              </a:spcAft>
            </a:pPr>
            <a:r>
              <a:rPr lang="pl-PL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Konkursu</a:t>
            </a:r>
            <a:r>
              <a:rPr lang="pl-PL" b="1" spc="22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na</a:t>
            </a:r>
            <a:r>
              <a:rPr lang="pl-PL" b="1" spc="23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filmik</a:t>
            </a:r>
            <a:r>
              <a:rPr lang="pl-PL" b="1" spc="2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edukacyjny</a:t>
            </a:r>
            <a:br>
              <a:rPr lang="pl-PL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b="1" kern="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</a:t>
            </a:r>
            <a:br>
              <a:rPr lang="pl-PL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1800" b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b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308316-E49B-5C96-1361-978CFF778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organizowany w ramach projektu Projekt: „</a:t>
            </a:r>
            <a:r>
              <a:rPr lang="pl-PL" dirty="0" err="1"/>
              <a:t>Ecofriendly</a:t>
            </a:r>
            <a:r>
              <a:rPr lang="pl-PL" dirty="0"/>
              <a:t> </a:t>
            </a:r>
            <a:r>
              <a:rPr lang="pl-PL" dirty="0" err="1"/>
              <a:t>worker</a:t>
            </a:r>
            <a:r>
              <a:rPr lang="pl-PL" dirty="0"/>
              <a:t> 1.0” Erasmus + Akcja 2 , Partnerstwa na małą skalę w sektorze Kształcenia i szkoleń zawodowych.</a:t>
            </a:r>
          </a:p>
        </p:txBody>
      </p:sp>
    </p:spTree>
    <p:extLst>
      <p:ext uri="{BB962C8B-B14F-4D97-AF65-F5344CB8AC3E}">
        <p14:creationId xmlns:p14="http://schemas.microsoft.com/office/powerpoint/2010/main" val="341955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834590-CB58-355B-6A02-FA6CE486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1950" marR="349885">
              <a:spcBef>
                <a:spcPts val="830"/>
              </a:spcBef>
              <a:spcAft>
                <a:spcPts val="0"/>
              </a:spcAft>
            </a:pP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Konkursu</a:t>
            </a:r>
            <a:r>
              <a:rPr lang="pl-PL" sz="2000" b="1" spc="22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na</a:t>
            </a:r>
            <a:r>
              <a:rPr lang="pl-PL" sz="2000" b="1" spc="23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filmik</a:t>
            </a:r>
            <a:r>
              <a:rPr lang="pl-PL" sz="2000" b="1" spc="2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edukacyjny</a:t>
            </a:r>
            <a:br>
              <a:rPr lang="pl-PL" sz="20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2000" b="1" kern="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</a:t>
            </a:r>
            <a:br>
              <a:rPr lang="pl-PL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CC91D-6617-4BF0-D1EA-36C5F74B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SzPts val="1200"/>
              <a:buNone/>
              <a:tabLst>
                <a:tab pos="233680" algn="l"/>
              </a:tabLst>
            </a:pPr>
            <a:r>
              <a:rPr lang="pl-PL" sz="18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Zadanie konkursowe polega na wykonaniu krótkometrażowego filmiku edukacyjnego 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tematycznie nawiązującego do tematu, który brzmi </a:t>
            </a:r>
          </a:p>
          <a:p>
            <a:pPr marL="0" lvl="0" indent="0" algn="just">
              <a:buSzPts val="1200"/>
              <a:buNone/>
              <a:tabLst>
                <a:tab pos="233680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pracy”- krótka filmowa opowieść                                   o </a:t>
            </a:r>
            <a:r>
              <a:rPr lang="pl-PL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zachowaniach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proekologicznych w miejscu pracy.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507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834590-CB58-355B-6A02-FA6CE486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1950" marR="349885">
              <a:spcBef>
                <a:spcPts val="830"/>
              </a:spcBef>
              <a:spcAft>
                <a:spcPts val="0"/>
              </a:spcAft>
            </a:pP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Konkursu</a:t>
            </a:r>
            <a:r>
              <a:rPr lang="pl-PL" sz="2000" b="1" spc="22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na</a:t>
            </a:r>
            <a:r>
              <a:rPr lang="pl-PL" sz="2000" b="1" spc="23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filmik</a:t>
            </a:r>
            <a:r>
              <a:rPr lang="pl-PL" sz="2000" b="1" spc="2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edukacyjny</a:t>
            </a:r>
            <a:br>
              <a:rPr lang="pl-PL" sz="20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2000" b="1" kern="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</a:t>
            </a:r>
            <a:br>
              <a:rPr lang="pl-PL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CC91D-6617-4BF0-D1EA-36C5F74B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  <a:tabLst>
                <a:tab pos="233680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Przykłady zawarte w filmikach: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zakup i użytkowanie produktów o mniejszym wpływie na środowisko, takich jak produkty biodegradowalne,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zakup i użytkowanie produktów pochodzących z recyklingu,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używanie naczyń i akcesoriów wielokrotnego użytku,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opakowania zredukowane,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niskie zużycie energii – kryterium zakupu: zapotrzebowanie na energię,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niskie zużycie wody - warto zainstalować aeratory, które zmniejszą jej zużycie podczas mycia mięsa czy owoców,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kupuj produkty spożywcze w lokalnych sklepach w pobliżu restauracji,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eliminowanie plastikowych opakowań,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rozsądnie realizowane zamówienia, nie zamawiaj na przyszłość,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naprawa starego sprzętu, zamiast wymiany go na nowy.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270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834590-CB58-355B-6A02-FA6CE486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1950" marR="349885">
              <a:spcBef>
                <a:spcPts val="830"/>
              </a:spcBef>
              <a:spcAft>
                <a:spcPts val="0"/>
              </a:spcAft>
            </a:pP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Konkursu</a:t>
            </a:r>
            <a:r>
              <a:rPr lang="pl-PL" sz="2000" b="1" spc="22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na</a:t>
            </a:r>
            <a:r>
              <a:rPr lang="pl-PL" sz="2000" b="1" spc="23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filmik</a:t>
            </a:r>
            <a:r>
              <a:rPr lang="pl-PL" sz="2000" b="1" spc="2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edukacyjny</a:t>
            </a:r>
            <a:br>
              <a:rPr lang="pl-PL" sz="20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2000" b="1" kern="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</a:t>
            </a:r>
            <a:br>
              <a:rPr lang="pl-PL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CC91D-6617-4BF0-D1EA-36C5F74B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70485" algn="just">
              <a:buSzPts val="1200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Do konkursu należy zgłaszać filmiki krótkometrażowe wcześniej niepublikowane, nieprezentowane i nienagradzalne w innych konkursach.</a:t>
            </a:r>
          </a:p>
          <a:p>
            <a:pPr marR="70485" algn="just">
              <a:buSzPts val="1200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Prace mogą być wykonane przez uczniów </a:t>
            </a:r>
            <a:r>
              <a:rPr lang="pl-PL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indywidualnie lub w grupach do 3 osób.</a:t>
            </a:r>
          </a:p>
          <a:p>
            <a:pPr marR="70485" algn="just">
              <a:buSzPts val="1200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Jeden uczeń może być autorem lub współautorem tylko jednego filmu. Każda szkoła może wytypować do udziału w konkursie dowolną ilość prac.</a:t>
            </a:r>
          </a:p>
          <a:p>
            <a:pPr marR="70485" algn="just">
              <a:buSzPts val="1200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 konkursie mogą brać udział filmiki, do których materiał filmowy został nagrany samodzielnie przez twórców za pomocą aparatu fotograficznego, kamery, telefonu komórkowego, tabletu, </a:t>
            </a:r>
            <a:r>
              <a:rPr lang="pl-PL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iPhona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pl-PL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smartfona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itp. Filmiki można edytować w dostępnych programach do edycji wideo. </a:t>
            </a:r>
          </a:p>
          <a:p>
            <a:pPr marR="70485" algn="just">
              <a:buSzPts val="1200"/>
              <a:tabLst>
                <a:tab pos="283845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Filmik nie może być dziełem profesjonalisty.</a:t>
            </a:r>
          </a:p>
          <a:p>
            <a:pPr marL="0" marR="70485" lvl="0" indent="0" algn="just">
              <a:spcAft>
                <a:spcPts val="0"/>
              </a:spcAft>
              <a:buSzPts val="1200"/>
              <a:buNone/>
              <a:tabLst>
                <a:tab pos="283845" algn="l"/>
              </a:tabLst>
            </a:pP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495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834590-CB58-355B-6A02-FA6CE486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1950" marR="349885">
              <a:spcBef>
                <a:spcPts val="830"/>
              </a:spcBef>
              <a:spcAft>
                <a:spcPts val="0"/>
              </a:spcAft>
            </a:pP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Konkursu</a:t>
            </a:r>
            <a:r>
              <a:rPr lang="pl-PL" sz="2000" b="1" spc="22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na</a:t>
            </a:r>
            <a:r>
              <a:rPr lang="pl-PL" sz="2000" b="1" spc="23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filmik</a:t>
            </a:r>
            <a:r>
              <a:rPr lang="pl-PL" sz="2000" b="1" spc="2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edukacyjny</a:t>
            </a:r>
            <a:br>
              <a:rPr lang="pl-PL" sz="20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2000" b="1" kern="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</a:t>
            </a:r>
            <a:br>
              <a:rPr lang="pl-PL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CC91D-6617-4BF0-D1EA-36C5F74B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SzPts val="1200"/>
              <a:buNone/>
              <a:tabLst>
                <a:tab pos="287020" algn="l"/>
              </a:tabLst>
            </a:pPr>
            <a:r>
              <a:rPr lang="pl-PL" sz="1800" u="sng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Filmy muszą spełniać następujące wymagania techniczne:</a:t>
            </a:r>
          </a:p>
          <a:p>
            <a:pPr marL="0" lvl="0" indent="0" algn="just">
              <a:buSzPts val="1200"/>
              <a:buNone/>
              <a:tabLst>
                <a:tab pos="287020" algn="l"/>
              </a:tabLst>
            </a:pP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a) długość filmu </a:t>
            </a:r>
            <a:r>
              <a:rPr lang="pl-PL" b="1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1- 3 min</a:t>
            </a: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.,</a:t>
            </a:r>
          </a:p>
          <a:p>
            <a:pPr marL="0" lvl="0" indent="0" algn="just">
              <a:buSzPts val="1200"/>
              <a:buNone/>
              <a:tabLst>
                <a:tab pos="287020" algn="l"/>
              </a:tabLst>
            </a:pP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b) Film musi zawierać napisy początkowe i końcowe,</a:t>
            </a:r>
          </a:p>
          <a:p>
            <a:pPr marL="0" lvl="0" indent="0" algn="just">
              <a:buSzPts val="1200"/>
              <a:buNone/>
              <a:tabLst>
                <a:tab pos="287020" algn="l"/>
              </a:tabLst>
            </a:pP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c) Muszą być zapisane w pliku wideo w dowolnym formacie: </a:t>
            </a:r>
            <a:r>
              <a:rPr lang="pl-PL" spc="-5" dirty="0" err="1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avi</a:t>
            </a: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pl-PL" spc="-5" dirty="0" err="1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mov</a:t>
            </a: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mp4, </a:t>
            </a:r>
            <a:r>
              <a:rPr lang="pl-PL" spc="-5" dirty="0" err="1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mpg</a:t>
            </a: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pl-PL" spc="-5" dirty="0" err="1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mpeg</a:t>
            </a:r>
            <a:r>
              <a:rPr lang="pl-PL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lub innym umożliwiającym odtwarzanie ze stacjonarnego odtwarzacza. Rozdzielczość i proporcje obrazu: 4K, 1080p: (1920px x1080px), 720p: (1280px x 720px). </a:t>
            </a:r>
          </a:p>
          <a:p>
            <a:pPr lvl="0" algn="just">
              <a:buSzPts val="1200"/>
              <a:buAutoNum type="alphaLcParenR" startAt="3"/>
              <a:tabLst>
                <a:tab pos="287020" algn="l"/>
              </a:tabLst>
            </a:pPr>
            <a:endParaRPr lang="pl-PL" spc="-5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tabLst>
                <a:tab pos="287020" algn="l"/>
              </a:tabLst>
            </a:pPr>
            <a:r>
              <a:rPr lang="pl-PL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 przygotowanym video musi być podana (w dowolnej formie) - nazwa projektu ecofriendlyworker1.0.</a:t>
            </a: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715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834590-CB58-355B-6A02-FA6CE486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1950" marR="349885">
              <a:spcBef>
                <a:spcPts val="830"/>
              </a:spcBef>
              <a:spcAft>
                <a:spcPts val="0"/>
              </a:spcAft>
            </a:pP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Konkursu</a:t>
            </a:r>
            <a:r>
              <a:rPr lang="pl-PL" sz="2000" b="1" spc="22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na</a:t>
            </a:r>
            <a:r>
              <a:rPr lang="pl-PL" sz="2000" b="1" spc="23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filmik</a:t>
            </a:r>
            <a:r>
              <a:rPr lang="pl-PL" sz="2000" b="1" spc="2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edukacyjny</a:t>
            </a:r>
            <a:br>
              <a:rPr lang="pl-PL" sz="20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2000" b="1" kern="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</a:t>
            </a:r>
            <a:br>
              <a:rPr lang="pl-PL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CC91D-6617-4BF0-D1EA-36C5F74B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3820" marR="73660" algn="just">
              <a:spcAft>
                <a:spcPts val="0"/>
              </a:spcAft>
              <a:tabLst>
                <a:tab pos="287020" algn="l"/>
              </a:tabLst>
            </a:pPr>
            <a:r>
              <a:rPr lang="pl-PL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Wyniki konkursu i nagrody: </a:t>
            </a: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287020" algn="l"/>
              </a:tabLst>
            </a:pPr>
            <a:r>
              <a:rPr lang="pl-PL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Prace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do Konkursu należy 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przesłać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wraz z </a:t>
            </a:r>
            <a:r>
              <a:rPr lang="pl-PL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załącznikami-skany  nr 1 i nr 2                           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  dniach 26 września 2022r.  do 7 października 2022r. (do godz. 23.59) na adres email </a:t>
            </a:r>
            <a:r>
              <a:rPr lang="pl-PL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ecofriendlyworker1.0@gmail.com </a:t>
            </a: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z tytułem wiadomości „Konkurs dla uczniów ecofriendlyworker1.0” i 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 treści zawrzeć: imię i nazwisko ucznia/uczniów maksymalnie 3 uczniów, szkoła z której uczniowie przygotowali filmik.</a:t>
            </a: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287020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Komisja powołana przez organizatora Konkursu „Zachowania proekologicznego w miejscu pracy” wyłoni spośród przekazanych prac laureatów konkursu do dnia  14 października 2022r.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8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834590-CB58-355B-6A02-FA6CE486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1950" marR="349885">
              <a:spcBef>
                <a:spcPts val="830"/>
              </a:spcBef>
              <a:spcAft>
                <a:spcPts val="0"/>
              </a:spcAft>
            </a:pP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Konkursu</a:t>
            </a:r>
            <a:r>
              <a:rPr lang="pl-PL" sz="2000" b="1" spc="22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na</a:t>
            </a:r>
            <a:r>
              <a:rPr lang="pl-PL" sz="2000" b="1" spc="23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filmik</a:t>
            </a:r>
            <a:r>
              <a:rPr lang="pl-PL" sz="2000" b="1" spc="2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pl-PL" sz="20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edukacyjny</a:t>
            </a:r>
            <a:br>
              <a:rPr lang="pl-PL" sz="20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2000" b="1" kern="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„Zachowania proekologicznego w miejscu pracy”</a:t>
            </a:r>
            <a:br>
              <a:rPr lang="pl-PL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CC91D-6617-4BF0-D1EA-36C5F74B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3820" marR="73660" algn="just">
              <a:spcAft>
                <a:spcPts val="0"/>
              </a:spcAft>
              <a:tabLst>
                <a:tab pos="287020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Dla laureatów przewidziane są nagrody rzeczowe i dyplomy: </a:t>
            </a:r>
          </a:p>
          <a:p>
            <a:pPr marL="0" marR="73660" indent="0" algn="just">
              <a:spcAft>
                <a:spcPts val="0"/>
              </a:spcAft>
              <a:buNone/>
              <a:tabLst>
                <a:tab pos="287020" algn="l"/>
              </a:tabLst>
            </a:pPr>
            <a:r>
              <a:rPr lang="pl-PL" sz="1800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a) Nagroda Główna – I miejsce: </a:t>
            </a:r>
            <a:r>
              <a:rPr lang="pl-PL" sz="1800" b="1" dirty="0">
                <a:effectLst/>
                <a:ea typeface="Calibri" panose="020F0502020204030204" pitchFamily="34" charset="0"/>
              </a:rPr>
              <a:t>karta podarunkowa -1500zł</a:t>
            </a:r>
            <a:r>
              <a:rPr lang="pl-PL" sz="1800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,</a:t>
            </a:r>
          </a:p>
          <a:p>
            <a:pPr marL="0" marR="73660" indent="0" algn="just">
              <a:spcAft>
                <a:spcPts val="0"/>
              </a:spcAft>
              <a:buNone/>
              <a:tabLst>
                <a:tab pos="287020" algn="l"/>
              </a:tabLst>
            </a:pPr>
            <a:r>
              <a:rPr lang="pl-PL" sz="1800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b) Nagroda - II miejsce: karta podarunkowa -900zł,</a:t>
            </a:r>
          </a:p>
          <a:p>
            <a:pPr marL="0" marR="73660" indent="0" algn="just">
              <a:buNone/>
              <a:tabLst>
                <a:tab pos="287020" algn="l"/>
              </a:tabLst>
            </a:pPr>
            <a:r>
              <a:rPr lang="pl-PL" b="1" dirty="0">
                <a:ea typeface="Cambria" panose="02040503050406030204" pitchFamily="18" charset="0"/>
                <a:cs typeface="Cambria" panose="02040503050406030204" pitchFamily="18" charset="0"/>
              </a:rPr>
              <a:t>c</a:t>
            </a:r>
            <a:r>
              <a:rPr lang="pl-PL" sz="1800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) Nagroda - III miejsce: karta podarunkowa - 300zł,</a:t>
            </a:r>
            <a:endParaRPr lang="pl-PL" sz="1800" dirty="0"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marR="73660" indent="0" algn="just">
              <a:spcAft>
                <a:spcPts val="0"/>
              </a:spcAft>
              <a:buNone/>
              <a:tabLst>
                <a:tab pos="287020" algn="l"/>
              </a:tabLst>
            </a:pPr>
            <a:r>
              <a:rPr lang="pl-PL" sz="1800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Nagrody wyróżnienia</a:t>
            </a:r>
            <a:r>
              <a:rPr lang="pl-PL" b="1" dirty="0"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pl-PL" sz="1800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Eco  nagrody: kubki, butelki filtrujące wodę, torby, koszulki i inne.</a:t>
            </a:r>
            <a:endParaRPr lang="pl-PL" b="1" dirty="0"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marR="73660" indent="0" algn="just">
              <a:spcAft>
                <a:spcPts val="0"/>
              </a:spcAft>
              <a:buNone/>
              <a:tabLst>
                <a:tab pos="287020" algn="l"/>
              </a:tabLst>
            </a:pPr>
            <a:endParaRPr lang="pl-PL" sz="18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marR="73660" indent="0" algn="just">
              <a:spcAft>
                <a:spcPts val="0"/>
              </a:spcAft>
              <a:buNone/>
              <a:tabLst>
                <a:tab pos="287020" algn="l"/>
              </a:tabLst>
            </a:pPr>
            <a:r>
              <a:rPr lang="pl-PL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Dyplomy i nagrody zostaną przesłane pocztą bądź dostarczone do wyróżnionej placówki.</a:t>
            </a:r>
          </a:p>
          <a:p>
            <a:pPr marL="342900" marR="70485" lvl="0" indent="-342900" algn="just">
              <a:spcAft>
                <a:spcPts val="0"/>
              </a:spcAft>
              <a:buSzPts val="1200"/>
              <a:buFont typeface="Cambria" panose="02040503050406030204" pitchFamily="18" charset="0"/>
              <a:buChar char="-"/>
              <a:tabLst>
                <a:tab pos="283845" algn="l"/>
              </a:tabLst>
            </a:pPr>
            <a:endParaRPr lang="pl-PL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652956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373</TotalTime>
  <Words>619</Words>
  <Application>Microsoft Office PowerPoint</Application>
  <PresentationFormat>Panoramiczny</PresentationFormat>
  <Paragraphs>48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</vt:lpstr>
      <vt:lpstr>Century Gothic</vt:lpstr>
      <vt:lpstr>Wingdings 3</vt:lpstr>
      <vt:lpstr>Smuga</vt:lpstr>
      <vt:lpstr>Konkursu na filmik edukacyjny „Zachowania proekologicznego w miejscu pracy”    </vt:lpstr>
      <vt:lpstr>Konkursu na filmik edukacyjny „Zachowania proekologicznego w miejscu pracy” </vt:lpstr>
      <vt:lpstr>Konkursu na filmik edukacyjny „Zachowania proekologicznego w miejscu pracy” </vt:lpstr>
      <vt:lpstr>Konkursu na filmik edukacyjny „Zachowania proekologicznego w miejscu pracy” </vt:lpstr>
      <vt:lpstr>Konkursu na filmik edukacyjny „Zachowania proekologicznego w miejscu pracy” </vt:lpstr>
      <vt:lpstr>Konkursu na filmik edukacyjny „Zachowania proekologicznego w miejscu pracy” </vt:lpstr>
      <vt:lpstr>Konkursu na filmik edukacyjny „Zachowania proekologicznego w miejscu pracy”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InnoGastro</dc:title>
  <dc:creator>Justyna Ciszyńska</dc:creator>
  <cp:lastModifiedBy>Michał Średziński</cp:lastModifiedBy>
  <cp:revision>45</cp:revision>
  <dcterms:created xsi:type="dcterms:W3CDTF">2016-10-04T21:36:33Z</dcterms:created>
  <dcterms:modified xsi:type="dcterms:W3CDTF">2022-09-20T13:51:48Z</dcterms:modified>
</cp:coreProperties>
</file>